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924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71" r:id="rId9"/>
    <p:sldId id="264" r:id="rId10"/>
    <p:sldId id="265" r:id="rId11"/>
    <p:sldId id="268" r:id="rId12"/>
    <p:sldId id="269" r:id="rId13"/>
    <p:sldId id="274" r:id="rId14"/>
    <p:sldId id="275" r:id="rId15"/>
    <p:sldId id="272" r:id="rId16"/>
    <p:sldId id="273" r:id="rId17"/>
    <p:sldId id="270" r:id="rId18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F3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2927" autoAdjust="0"/>
  </p:normalViewPr>
  <p:slideViewPr>
    <p:cSldViewPr snapToGrid="0" snapToObjects="1">
      <p:cViewPr varScale="1">
        <p:scale>
          <a:sx n="116" d="100"/>
          <a:sy n="116" d="100"/>
        </p:scale>
        <p:origin x="1464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E80666-FB37-4B36-9149-507F3B0178E3}" type="datetimeFigureOut">
              <a:rPr lang="en-US" smtClean="0"/>
              <a:pPr/>
              <a:t>8/24/2016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E4AAA4-6363-4581-962D-1ACCC2D600C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1B19E1-7C92-314C-ADFD-1F70789D66B0}" type="datetimeFigureOut">
              <a:rPr lang="en-US" smtClean="0"/>
              <a:t>8/24/2016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24F3E9-CAB7-BB40-8B4D-1AB080FE348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1B19E1-7C92-314C-ADFD-1F70789D66B0}" type="datetimeFigureOut">
              <a:rPr lang="en-US" smtClean="0"/>
              <a:t>8/24/2016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24F3E9-CAB7-BB40-8B4D-1AB080FE348F}" type="slidenum">
              <a:rPr lang="en-US" smtClean="0"/>
              <a:t>‹#›</a:t>
            </a:fld>
            <a:endParaRPr lang="en-US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1B19E1-7C92-314C-ADFD-1F70789D66B0}" type="datetimeFigureOut">
              <a:rPr lang="en-US" smtClean="0"/>
              <a:t>8/24/2016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24F3E9-CAB7-BB40-8B4D-1AB080FE348F}" type="slidenum">
              <a:rPr lang="en-US" smtClean="0"/>
              <a:t>‹#›</a:t>
            </a:fld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E80666-FB37-4B36-9149-507F3B0178E3}" type="datetimeFigureOut">
              <a:rPr lang="en-US" smtClean="0"/>
              <a:pPr/>
              <a:t>8/24/2016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E4AAA4-6363-4581-962D-1ACCC2D600C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1B19E1-7C92-314C-ADFD-1F70789D66B0}" type="datetimeFigureOut">
              <a:rPr lang="en-US" smtClean="0"/>
              <a:t>8/24/2016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24F3E9-CAB7-BB40-8B4D-1AB080FE348F}" type="slidenum">
              <a:rPr lang="en-US" smtClean="0"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1B19E1-7C92-314C-ADFD-1F70789D66B0}" type="datetimeFigureOut">
              <a:rPr lang="en-US" smtClean="0"/>
              <a:t>8/24/2016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24F3E9-CAB7-BB40-8B4D-1AB080FE348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1B19E1-7C92-314C-ADFD-1F70789D66B0}" type="datetimeFigureOut">
              <a:rPr lang="en-US" smtClean="0"/>
              <a:t>8/24/2016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24F3E9-CAB7-BB40-8B4D-1AB080FE348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1B19E1-7C92-314C-ADFD-1F70789D66B0}" type="datetimeFigureOut">
              <a:rPr lang="en-US" smtClean="0"/>
              <a:t>8/24/2016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24F3E9-CAB7-BB40-8B4D-1AB080FE348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1B19E1-7C92-314C-ADFD-1F70789D66B0}" type="datetimeFigureOut">
              <a:rPr lang="en-US" smtClean="0"/>
              <a:t>8/24/2016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24F3E9-CAB7-BB40-8B4D-1AB080FE348F}" type="slidenum">
              <a:rPr lang="en-US" smtClean="0"/>
              <a:t>‹#›</a:t>
            </a:fld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1B19E1-7C92-314C-ADFD-1F70789D66B0}" type="datetimeFigureOut">
              <a:rPr lang="en-US" smtClean="0"/>
              <a:t>8/24/2016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24F3E9-CAB7-BB40-8B4D-1AB080FE348F}" type="slidenum">
              <a:rPr lang="en-US" smtClean="0"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9B1B19E1-7C92-314C-ADFD-1F70789D66B0}" type="datetimeFigureOut">
              <a:rPr lang="en-US" smtClean="0"/>
              <a:t>8/24/2016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8224F3E9-CAB7-BB40-8B4D-1AB080FE348F}" type="slidenum">
              <a:rPr lang="en-US" smtClean="0"/>
              <a:t>‹#›</a:t>
            </a:fld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25" r:id="rId1"/>
    <p:sldLayoutId id="2147483926" r:id="rId2"/>
    <p:sldLayoutId id="2147483927" r:id="rId3"/>
    <p:sldLayoutId id="2147483928" r:id="rId4"/>
    <p:sldLayoutId id="2147483929" r:id="rId5"/>
    <p:sldLayoutId id="2147483930" r:id="rId6"/>
    <p:sldLayoutId id="2147483931" r:id="rId7"/>
    <p:sldLayoutId id="2147483932" r:id="rId8"/>
    <p:sldLayoutId id="2147483933" r:id="rId9"/>
    <p:sldLayoutId id="2147483934" r:id="rId10"/>
    <p:sldLayoutId id="214748393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9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Relationship Id="rId5" Type="http://schemas.openxmlformats.org/officeDocument/2006/relationships/image" Target="file://localhost/cid/AB3EFC1A-A990-4020-B525-A882FC862012" TargetMode="External"/><Relationship Id="rId4" Type="http://schemas.openxmlformats.org/officeDocument/2006/relationships/image" Target="../media/image6.png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image" Target="file://localhost/cid/AB3EFC1A-A990-4020-B525-A882FC862012" TargetMode="Externa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7199" y="0"/>
            <a:ext cx="8228013" cy="1336595"/>
          </a:xfrm>
        </p:spPr>
        <p:txBody>
          <a:bodyPr>
            <a:noAutofit/>
          </a:bodyPr>
          <a:lstStyle/>
          <a:p>
            <a:r>
              <a:rPr lang="en-US" sz="4000" b="1" u="sng" dirty="0" smtClean="0">
                <a:solidFill>
                  <a:srgbClr val="FFFF00"/>
                </a:solidFill>
              </a:rPr>
              <a:t>WELCOME TO NASA AMES RESEARCH CENTER</a:t>
            </a:r>
            <a:endParaRPr lang="en-US" sz="4000" b="1" u="sng" dirty="0">
              <a:solidFill>
                <a:srgbClr val="FFFF00"/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4677" y="4395926"/>
            <a:ext cx="2770415" cy="233055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4"/>
          <a:srcRect l="7493" t="7358" r="12731"/>
          <a:stretch/>
        </p:blipFill>
        <p:spPr>
          <a:xfrm>
            <a:off x="6284312" y="4579479"/>
            <a:ext cx="2110333" cy="1647174"/>
          </a:xfrm>
          <a:prstGeom prst="roundRect">
            <a:avLst>
              <a:gd name="adj" fmla="val 16667"/>
            </a:avLst>
          </a:prstGeom>
          <a:ln>
            <a:solidFill>
              <a:srgbClr val="0000FF"/>
            </a:solidFill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71927454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u="sng" dirty="0" smtClean="0">
                <a:solidFill>
                  <a:srgbClr val="FFFF00"/>
                </a:solidFill>
              </a:rPr>
              <a:t>POLICE CONT’D</a:t>
            </a:r>
            <a:endParaRPr lang="en-US" b="1" u="sng" dirty="0">
              <a:solidFill>
                <a:srgbClr val="FFFF00"/>
              </a:solidFill>
            </a:endParaRPr>
          </a:p>
        </p:txBody>
      </p:sp>
      <p:sp>
        <p:nvSpPr>
          <p:cNvPr id="4" name="Content Placeholder 1"/>
          <p:cNvSpPr txBox="1">
            <a:spLocks noGrp="1"/>
          </p:cNvSpPr>
          <p:nvPr>
            <p:ph idx="1"/>
          </p:nvPr>
        </p:nvSpPr>
        <p:spPr>
          <a:xfrm>
            <a:off x="87696" y="2035804"/>
            <a:ext cx="7408333" cy="4822196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274320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76263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55663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14300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46304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78308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10312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42316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74320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74320" lvl="1"/>
            <a:r>
              <a:rPr lang="en-US" sz="2400" dirty="0">
                <a:latin typeface="Candara"/>
                <a:ea typeface="ＭＳ Ｐゴシック" charset="0"/>
                <a:cs typeface="Candara"/>
              </a:rPr>
              <a:t>Random Vehicle Inspections at all gates conducted by Federal Security Officers pursuant to 14CFR and 18USC. Intent is to search for Dangerous Weapons</a:t>
            </a:r>
          </a:p>
          <a:p>
            <a:endParaRPr lang="en-US" dirty="0" smtClean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POLICE RECORDS (4-1781)</a:t>
            </a:r>
          </a:p>
          <a:p>
            <a:pPr marL="301943" lvl="1" indent="0">
              <a:buNone/>
            </a:pPr>
            <a:r>
              <a:rPr lang="en-US" dirty="0" smtClean="0"/>
              <a:t>		Reports</a:t>
            </a:r>
          </a:p>
          <a:p>
            <a:pPr marL="301943" lvl="1" indent="0">
              <a:buNone/>
            </a:pPr>
            <a:r>
              <a:rPr lang="en-US" dirty="0" smtClean="0"/>
              <a:t>		Citations</a:t>
            </a:r>
          </a:p>
          <a:p>
            <a:pPr marL="301943" lvl="1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dirty="0"/>
              <a:t>Investigations (4-4358 &amp; 4-1287)</a:t>
            </a:r>
          </a:p>
          <a:p>
            <a:pPr marL="0" indent="0">
              <a:buNone/>
            </a:pPr>
            <a:r>
              <a:rPr lang="en-US" dirty="0"/>
              <a:t>	Criminal Investigations</a:t>
            </a:r>
          </a:p>
          <a:p>
            <a:pPr marL="0" indent="0">
              <a:buNone/>
            </a:pPr>
            <a:r>
              <a:rPr lang="en-US" dirty="0"/>
              <a:t>	Administrative Investigations</a:t>
            </a:r>
          </a:p>
          <a:p>
            <a:pPr marL="0" indent="0">
              <a:buNone/>
            </a:pPr>
            <a:r>
              <a:rPr lang="en-US" dirty="0"/>
              <a:t>	Lost and Found</a:t>
            </a:r>
          </a:p>
          <a:p>
            <a:pPr marL="0" indent="0">
              <a:buNone/>
            </a:pPr>
            <a:r>
              <a:rPr lang="en-US" dirty="0"/>
              <a:t>	Evidence Processing</a:t>
            </a:r>
          </a:p>
          <a:p>
            <a:pPr lvl="1"/>
            <a:endParaRPr lang="en-US" dirty="0" smtClean="0"/>
          </a:p>
          <a:p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84409" y="4958772"/>
            <a:ext cx="2396048" cy="149753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62322" y="2745535"/>
            <a:ext cx="4924478" cy="17237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12087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/>
          <p:cNvSpPr>
            <a:spLocks noGrp="1"/>
          </p:cNvSpPr>
          <p:nvPr>
            <p:ph type="body" idx="1"/>
          </p:nvPr>
        </p:nvSpPr>
        <p:spPr>
          <a:xfrm>
            <a:off x="312779" y="654973"/>
            <a:ext cx="6417734" cy="939801"/>
          </a:xfrm>
        </p:spPr>
        <p:txBody>
          <a:bodyPr>
            <a:normAutofit/>
          </a:bodyPr>
          <a:lstStyle/>
          <a:p>
            <a:r>
              <a:rPr lang="en-US" sz="4000" b="1" u="sng" dirty="0" smtClean="0">
                <a:solidFill>
                  <a:srgbClr val="FFCF39"/>
                </a:solidFill>
              </a:rPr>
              <a:t>DISPATCH CENTER</a:t>
            </a:r>
            <a:endParaRPr lang="en-US" sz="4000" b="1" u="sng" dirty="0">
              <a:solidFill>
                <a:srgbClr val="FFCF39"/>
              </a:solidFill>
            </a:endParaRPr>
          </a:p>
        </p:txBody>
      </p:sp>
      <p:pic>
        <p:nvPicPr>
          <p:cNvPr id="10" name="Picture 6" descr="9-1-1 logo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55365" y="374228"/>
            <a:ext cx="2788123" cy="151023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2" name="TextBox 11"/>
          <p:cNvSpPr txBox="1"/>
          <p:nvPr/>
        </p:nvSpPr>
        <p:spPr>
          <a:xfrm>
            <a:off x="165362" y="1995879"/>
            <a:ext cx="8978638" cy="42780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/>
              <a:t>       Police </a:t>
            </a:r>
            <a:r>
              <a:rPr lang="en-US" sz="2000" b="1" dirty="0"/>
              <a:t>&amp;</a:t>
            </a:r>
            <a:r>
              <a:rPr lang="en-US" sz="2000" b="1" dirty="0" smtClean="0"/>
              <a:t> Fire Dispatch 24 hours a day, 7 days a week, 365 days a year</a:t>
            </a:r>
          </a:p>
          <a:p>
            <a:r>
              <a:rPr lang="en-US" sz="2800" dirty="0" smtClean="0"/>
              <a:t>	Dial </a:t>
            </a:r>
            <a:r>
              <a:rPr lang="en-US" sz="2800" dirty="0" smtClean="0">
                <a:solidFill>
                  <a:srgbClr val="FF0000"/>
                </a:solidFill>
              </a:rPr>
              <a:t>9-1-1 </a:t>
            </a:r>
            <a:r>
              <a:rPr lang="en-US" sz="2800" dirty="0" smtClean="0"/>
              <a:t>from on Center Phones</a:t>
            </a:r>
          </a:p>
          <a:p>
            <a:r>
              <a:rPr lang="en-US" sz="2800" dirty="0" smtClean="0"/>
              <a:t>	Dial </a:t>
            </a:r>
            <a:r>
              <a:rPr lang="en-US" sz="2800" dirty="0" smtClean="0">
                <a:solidFill>
                  <a:srgbClr val="FF0000"/>
                </a:solidFill>
              </a:rPr>
              <a:t>9-1-1 </a:t>
            </a:r>
            <a:r>
              <a:rPr lang="en-US" sz="2800" dirty="0" smtClean="0"/>
              <a:t>or 650-604-5555 from Cell Phones</a:t>
            </a:r>
          </a:p>
          <a:p>
            <a:endParaRPr lang="en-US" sz="2800" dirty="0"/>
          </a:p>
          <a:p>
            <a:r>
              <a:rPr lang="en-US" sz="2800" dirty="0" smtClean="0"/>
              <a:t>Non-Emergency Requests: </a:t>
            </a:r>
          </a:p>
          <a:p>
            <a:r>
              <a:rPr lang="en-US" sz="2800" dirty="0" smtClean="0"/>
              <a:t>	650-604-5416</a:t>
            </a:r>
          </a:p>
          <a:p>
            <a:endParaRPr lang="en-US" sz="2800" dirty="0"/>
          </a:p>
          <a:p>
            <a:r>
              <a:rPr lang="en-US" sz="2800" dirty="0" smtClean="0"/>
              <a:t>Other Responsibilities:</a:t>
            </a:r>
          </a:p>
          <a:p>
            <a:r>
              <a:rPr lang="en-US" sz="2800" dirty="0"/>
              <a:t>	</a:t>
            </a:r>
            <a:r>
              <a:rPr lang="en-US" sz="2800" dirty="0" smtClean="0"/>
              <a:t>Alarm</a:t>
            </a:r>
          </a:p>
          <a:p>
            <a:r>
              <a:rPr lang="en-US" sz="2800" dirty="0"/>
              <a:t>	</a:t>
            </a:r>
            <a:r>
              <a:rPr lang="en-US" sz="2800" dirty="0" smtClean="0"/>
              <a:t>CCTV Monitoring</a:t>
            </a:r>
            <a:endParaRPr lang="en-US" sz="2800" dirty="0"/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96668" y="3458768"/>
            <a:ext cx="4146330" cy="27604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54581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868333" y="208148"/>
            <a:ext cx="3812645" cy="1397001"/>
          </a:xfrm>
        </p:spPr>
        <p:txBody>
          <a:bodyPr/>
          <a:lstStyle/>
          <a:p>
            <a:r>
              <a:rPr lang="en-US" b="1" u="sng" dirty="0" smtClean="0"/>
              <a:t>AMES FIRE DEPARTMENT</a:t>
            </a:r>
            <a:endParaRPr lang="en-US" b="1" u="sng" dirty="0"/>
          </a:p>
        </p:txBody>
      </p:sp>
      <p:pic>
        <p:nvPicPr>
          <p:cNvPr id="8" name="Picture Placeholder 7"/>
          <p:cNvPicPr>
            <a:picLocks noGrp="1" noChangeAspect="1"/>
          </p:cNvPicPr>
          <p:nvPr>
            <p:ph type="pic" idx="1"/>
          </p:nvPr>
        </p:nvPicPr>
        <p:blipFill>
          <a:blip r:embed="rId2"/>
          <a:srcRect l="15725" r="15725"/>
          <a:stretch>
            <a:fillRect/>
          </a:stretch>
        </p:blipFill>
        <p:spPr/>
      </p:pic>
      <p:sp>
        <p:nvSpPr>
          <p:cNvPr id="9" name="Rectangle 3"/>
          <p:cNvSpPr>
            <a:spLocks noGrp="1" noChangeArrowheads="1"/>
          </p:cNvSpPr>
          <p:nvPr>
            <p:ph type="body" sz="half" idx="2"/>
          </p:nvPr>
        </p:nvSpPr>
        <p:spPr>
          <a:xfrm>
            <a:off x="4533661" y="1775252"/>
            <a:ext cx="3818467" cy="3190765"/>
          </a:xfrm>
        </p:spPr>
        <p:txBody>
          <a:bodyPr>
            <a:noAutofit/>
          </a:bodyPr>
          <a:lstStyle/>
          <a:p>
            <a:pPr eaLnBrk="1" hangingPunct="1"/>
            <a:r>
              <a:rPr lang="en-US" sz="2000" dirty="0">
                <a:ea typeface="ＭＳ Ｐゴシック" charset="0"/>
              </a:rPr>
              <a:t> The ARC PSO has a fully equipped and staffed Fire Department that is responsible for all:</a:t>
            </a:r>
          </a:p>
          <a:p>
            <a:pPr marL="800100" lvl="1" indent="-342900" eaLnBrk="1" hangingPunct="1">
              <a:lnSpc>
                <a:spcPct val="130000"/>
              </a:lnSpc>
              <a:buFont typeface="Arial"/>
              <a:buChar char="•"/>
            </a:pPr>
            <a:r>
              <a:rPr lang="en-US" sz="2000" dirty="0" smtClean="0">
                <a:ea typeface="ＭＳ Ｐゴシック" charset="0"/>
              </a:rPr>
              <a:t>Fires</a:t>
            </a:r>
            <a:endParaRPr lang="en-US" sz="2000" dirty="0">
              <a:ea typeface="ＭＳ Ｐゴシック" charset="0"/>
            </a:endParaRPr>
          </a:p>
          <a:p>
            <a:pPr marL="800100" lvl="1" indent="-342900" eaLnBrk="1" hangingPunct="1">
              <a:lnSpc>
                <a:spcPct val="130000"/>
              </a:lnSpc>
              <a:buFont typeface="Arial"/>
              <a:buChar char="•"/>
            </a:pPr>
            <a:r>
              <a:rPr lang="en-US" sz="2000" dirty="0" smtClean="0">
                <a:ea typeface="ＭＳ Ｐゴシック" charset="0"/>
              </a:rPr>
              <a:t>Fire </a:t>
            </a:r>
            <a:r>
              <a:rPr lang="en-US" sz="2000" dirty="0">
                <a:ea typeface="ＭＳ Ｐゴシック" charset="0"/>
              </a:rPr>
              <a:t>Alarm Responses</a:t>
            </a:r>
          </a:p>
          <a:p>
            <a:pPr marL="800100" lvl="1" indent="-342900" eaLnBrk="1" hangingPunct="1">
              <a:buFont typeface="Arial"/>
              <a:buChar char="•"/>
            </a:pPr>
            <a:r>
              <a:rPr lang="en-US" sz="2000" dirty="0" smtClean="0">
                <a:ea typeface="ＭＳ Ｐゴシック" charset="0"/>
              </a:rPr>
              <a:t>Medical </a:t>
            </a:r>
            <a:r>
              <a:rPr lang="en-US" sz="2000" dirty="0">
                <a:ea typeface="ＭＳ Ｐゴシック" charset="0"/>
              </a:rPr>
              <a:t>Emergencies</a:t>
            </a:r>
          </a:p>
          <a:p>
            <a:pPr marL="800100" lvl="1" indent="-342900" eaLnBrk="1" hangingPunct="1">
              <a:buFont typeface="Arial"/>
              <a:buChar char="•"/>
            </a:pPr>
            <a:r>
              <a:rPr lang="en-US" sz="2000" dirty="0" smtClean="0">
                <a:ea typeface="ＭＳ Ｐゴシック" charset="0"/>
              </a:rPr>
              <a:t>Air </a:t>
            </a:r>
            <a:r>
              <a:rPr lang="en-US" sz="2000" dirty="0">
                <a:ea typeface="ＭＳ Ｐゴシック" charset="0"/>
              </a:rPr>
              <a:t>Field / Aircraft Emergencies</a:t>
            </a:r>
          </a:p>
          <a:p>
            <a:pPr marL="800100" lvl="1" indent="-342900" eaLnBrk="1" hangingPunct="1">
              <a:buFont typeface="Arial"/>
              <a:buChar char="•"/>
            </a:pPr>
            <a:r>
              <a:rPr lang="en-US" sz="2000" dirty="0" smtClean="0">
                <a:ea typeface="ＭＳ Ｐゴシック" charset="0"/>
              </a:rPr>
              <a:t>Hazardous </a:t>
            </a:r>
            <a:r>
              <a:rPr lang="en-US" sz="2000" dirty="0">
                <a:ea typeface="ＭＳ Ｐゴシック" charset="0"/>
              </a:rPr>
              <a:t>Material spills</a:t>
            </a:r>
          </a:p>
          <a:p>
            <a:pPr marL="800100" lvl="1" indent="-342900" eaLnBrk="1" hangingPunct="1">
              <a:buFont typeface="Arial"/>
              <a:buChar char="•"/>
            </a:pPr>
            <a:r>
              <a:rPr lang="en-US" sz="2000" dirty="0" smtClean="0">
                <a:ea typeface="ＭＳ Ｐゴシック" charset="0"/>
              </a:rPr>
              <a:t>Building </a:t>
            </a:r>
            <a:r>
              <a:rPr lang="en-US" sz="2000" dirty="0">
                <a:ea typeface="ＭＳ Ｐゴシック" charset="0"/>
              </a:rPr>
              <a:t>Inspections and </a:t>
            </a:r>
            <a:r>
              <a:rPr lang="en-US" sz="2000" dirty="0" smtClean="0">
                <a:ea typeface="ＭＳ Ｐゴシック" charset="0"/>
              </a:rPr>
              <a:t>    Fire </a:t>
            </a:r>
            <a:r>
              <a:rPr lang="en-US" sz="2000" dirty="0">
                <a:ea typeface="ＭＳ Ｐゴシック" charset="0"/>
              </a:rPr>
              <a:t>Marshal Duties</a:t>
            </a:r>
          </a:p>
        </p:txBody>
      </p:sp>
    </p:spTree>
    <p:extLst>
      <p:ext uri="{BB962C8B-B14F-4D97-AF65-F5344CB8AC3E}">
        <p14:creationId xmlns:p14="http://schemas.microsoft.com/office/powerpoint/2010/main" val="34391932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xmlns:p14="http://schemas.microsoft.com/office/powerpoint/2010/main"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sz="half" idx="2"/>
          </p:nvPr>
        </p:nvSpPr>
        <p:spPr>
          <a:xfrm>
            <a:off x="914400" y="2538100"/>
            <a:ext cx="3352800" cy="3052630"/>
          </a:xfrm>
        </p:spPr>
        <p:txBody>
          <a:bodyPr>
            <a:normAutofit/>
          </a:bodyPr>
          <a:lstStyle/>
          <a:p>
            <a:r>
              <a:rPr lang="en-US" dirty="0" smtClean="0"/>
              <a:t>Bicyclists must adhere to the CVC along with NASA Policies and Procedures.</a:t>
            </a:r>
          </a:p>
          <a:p>
            <a:endParaRPr lang="en-US" dirty="0"/>
          </a:p>
          <a:p>
            <a:r>
              <a:rPr lang="en-US" dirty="0" smtClean="0"/>
              <a:t>With Rights and Responsibility of Law (CVC 21200)</a:t>
            </a:r>
          </a:p>
          <a:p>
            <a:endParaRPr lang="en-US" dirty="0" smtClean="0"/>
          </a:p>
          <a:p>
            <a:r>
              <a:rPr lang="en-US" dirty="0" smtClean="0"/>
              <a:t>Violations go to Federal District Court, same as a driver of a car.</a:t>
            </a: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914400" y="1131370"/>
            <a:ext cx="3352800" cy="1252728"/>
          </a:xfrm>
        </p:spPr>
        <p:txBody>
          <a:bodyPr/>
          <a:lstStyle/>
          <a:p>
            <a:r>
              <a:rPr lang="en-US" dirty="0" smtClean="0"/>
              <a:t>Bicycle Operation</a:t>
            </a:r>
            <a:endParaRPr lang="en-US" dirty="0"/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2"/>
          <a:srcRect l="-18307" r="-18307"/>
          <a:stretch>
            <a:fillRect/>
          </a:stretch>
        </p:blipFill>
        <p:spPr>
          <a:xfrm>
            <a:off x="4481867" y="1292784"/>
            <a:ext cx="4492038" cy="4504705"/>
          </a:xfrm>
        </p:spPr>
      </p:pic>
      <p:sp>
        <p:nvSpPr>
          <p:cNvPr id="8" name="TextBox 7"/>
          <p:cNvSpPr txBox="1"/>
          <p:nvPr/>
        </p:nvSpPr>
        <p:spPr>
          <a:xfrm>
            <a:off x="0" y="5797489"/>
            <a:ext cx="5519460" cy="9848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u="sng" dirty="0">
                <a:solidFill>
                  <a:srgbClr val="FF0000"/>
                </a:solidFill>
                <a:effectLst>
                  <a:glow rad="6985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Drive your bike on streets in the same </a:t>
            </a:r>
            <a:r>
              <a:rPr lang="en-US" sz="2000" b="1" u="sng" dirty="0" smtClean="0">
                <a:solidFill>
                  <a:srgbClr val="FF0000"/>
                </a:solidFill>
                <a:effectLst>
                  <a:glow rad="6985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manner</a:t>
            </a:r>
          </a:p>
          <a:p>
            <a:r>
              <a:rPr lang="en-US" sz="2000" b="1" u="sng" dirty="0" smtClean="0">
                <a:solidFill>
                  <a:srgbClr val="FF0000"/>
                </a:solidFill>
                <a:effectLst>
                  <a:glow rad="6985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 </a:t>
            </a:r>
            <a:r>
              <a:rPr lang="en-US" sz="2000" b="1" u="sng" dirty="0">
                <a:solidFill>
                  <a:srgbClr val="FF0000"/>
                </a:solidFill>
                <a:effectLst>
                  <a:glow rad="6985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and adherence to law that you would drive a car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48631688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4868334" y="-1681456"/>
            <a:ext cx="3812645" cy="2429934"/>
          </a:xfrm>
        </p:spPr>
        <p:txBody>
          <a:bodyPr/>
          <a:lstStyle/>
          <a:p>
            <a:r>
              <a:rPr lang="en-US" b="1" u="sng" dirty="0" smtClean="0"/>
              <a:t>Drive Your Bike</a:t>
            </a:r>
            <a:endParaRPr lang="en-US" b="1" u="sng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half" idx="2"/>
          </p:nvPr>
        </p:nvSpPr>
        <p:spPr>
          <a:xfrm>
            <a:off x="4569875" y="657756"/>
            <a:ext cx="4111104" cy="5341222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Protect your head, wear a helmet.</a:t>
            </a:r>
          </a:p>
          <a:p>
            <a:endParaRPr lang="en-US" dirty="0"/>
          </a:p>
          <a:p>
            <a:r>
              <a:rPr lang="en-US" dirty="0" smtClean="0"/>
              <a:t>Remember, bike safety is your first line of defense. Helmets are the last resort.</a:t>
            </a:r>
          </a:p>
          <a:p>
            <a:endParaRPr lang="en-US" dirty="0" smtClean="0"/>
          </a:p>
          <a:p>
            <a:r>
              <a:rPr lang="en-US" dirty="0" smtClean="0"/>
              <a:t>Always be predictable</a:t>
            </a:r>
          </a:p>
          <a:p>
            <a:endParaRPr lang="en-US" dirty="0"/>
          </a:p>
          <a:p>
            <a:r>
              <a:rPr lang="en-US" dirty="0" smtClean="0"/>
              <a:t>Be visible! See and be seen at all times. Lights are required by law and reflective clothing </a:t>
            </a:r>
          </a:p>
          <a:p>
            <a:endParaRPr lang="en-US" dirty="0" smtClean="0"/>
          </a:p>
          <a:p>
            <a:r>
              <a:rPr lang="en-US" dirty="0" smtClean="0"/>
              <a:t>Stay away from curbs, car doors, road seams and metal grates</a:t>
            </a:r>
          </a:p>
          <a:p>
            <a:endParaRPr lang="en-US" dirty="0" smtClean="0"/>
          </a:p>
          <a:p>
            <a:r>
              <a:rPr lang="en-US" dirty="0" smtClean="0"/>
              <a:t>Ride like you were driving a car</a:t>
            </a:r>
          </a:p>
          <a:p>
            <a:endParaRPr lang="en-US" dirty="0"/>
          </a:p>
          <a:p>
            <a:r>
              <a:rPr lang="en-US" dirty="0" smtClean="0">
                <a:solidFill>
                  <a:srgbClr val="FF0000"/>
                </a:solidFill>
              </a:rPr>
              <a:t>Helmets are required on all NASA Property.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8" name="Picture Placeholder 7"/>
          <p:cNvPicPr>
            <a:picLocks noGrp="1" noChangeAspect="1"/>
          </p:cNvPicPr>
          <p:nvPr>
            <p:ph type="pic" idx="1"/>
          </p:nvPr>
        </p:nvPicPr>
        <p:blipFill>
          <a:blip r:embed="rId2"/>
          <a:srcRect t="8971" b="8971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69486150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General Rules To </a:t>
            </a:r>
            <a:r>
              <a:rPr lang="en-US" dirty="0"/>
              <a:t>F</a:t>
            </a:r>
            <a:r>
              <a:rPr lang="en-US" dirty="0" smtClean="0"/>
              <a:t>ollow</a:t>
            </a:r>
            <a:r>
              <a:rPr lang="is-IS" dirty="0" smtClean="0"/>
              <a:t>…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72067" y="2075261"/>
            <a:ext cx="7408333" cy="4050902"/>
          </a:xfrm>
        </p:spPr>
        <p:txBody>
          <a:bodyPr>
            <a:normAutofit fontScale="92500" lnSpcReduction="20000"/>
          </a:bodyPr>
          <a:lstStyle/>
          <a:p>
            <a:r>
              <a:rPr lang="en-US" dirty="0">
                <a:latin typeface="Times New Roman" charset="0"/>
                <a:ea typeface="ＭＳ Ｐゴシック" charset="0"/>
              </a:rPr>
              <a:t>Bluetooth/Hands Free Device must be used while driving any vehicle on Center and in the State of California.</a:t>
            </a:r>
          </a:p>
          <a:p>
            <a:r>
              <a:rPr lang="en-US" dirty="0">
                <a:latin typeface="Times New Roman" charset="0"/>
                <a:ea typeface="ＭＳ Ｐゴシック" charset="0"/>
              </a:rPr>
              <a:t>No Skate Boarding is allowed on Center.</a:t>
            </a:r>
          </a:p>
          <a:p>
            <a:r>
              <a:rPr lang="en-US" b="1" dirty="0">
                <a:solidFill>
                  <a:schemeClr val="hlink"/>
                </a:solidFill>
                <a:latin typeface="Times New Roman" charset="0"/>
                <a:ea typeface="ＭＳ Ｐゴシック" charset="0"/>
              </a:rPr>
              <a:t>ALL</a:t>
            </a:r>
            <a:r>
              <a:rPr lang="en-US" dirty="0">
                <a:latin typeface="Times New Roman" charset="0"/>
                <a:ea typeface="ＭＳ Ｐゴシック" charset="0"/>
              </a:rPr>
              <a:t> Bicyclist must wear an approved safety helmet while on  Center.</a:t>
            </a:r>
          </a:p>
          <a:p>
            <a:r>
              <a:rPr lang="en-US" dirty="0">
                <a:latin typeface="Times New Roman" charset="0"/>
                <a:ea typeface="ＭＳ Ｐゴシック" charset="0"/>
              </a:rPr>
              <a:t>All bicycles must have lights during hours of darkness while on Center.</a:t>
            </a:r>
          </a:p>
          <a:p>
            <a:r>
              <a:rPr lang="en-US" dirty="0">
                <a:latin typeface="Times New Roman" charset="0"/>
                <a:ea typeface="ＭＳ Ｐゴシック" charset="0"/>
              </a:rPr>
              <a:t>If you are on the Center during hours of darkness, expect to be stopped and </a:t>
            </a:r>
            <a:r>
              <a:rPr lang="en-US" dirty="0" err="1">
                <a:latin typeface="Times New Roman" charset="0"/>
                <a:ea typeface="ＭＳ Ｐゴシック" charset="0"/>
              </a:rPr>
              <a:t>ID’d</a:t>
            </a:r>
            <a:r>
              <a:rPr lang="en-US" dirty="0">
                <a:latin typeface="Times New Roman" charset="0"/>
                <a:ea typeface="ＭＳ Ｐゴシック" charset="0"/>
              </a:rPr>
              <a:t> for security reasons.</a:t>
            </a:r>
          </a:p>
          <a:p>
            <a:r>
              <a:rPr lang="en-US" dirty="0">
                <a:latin typeface="Times New Roman" charset="0"/>
                <a:ea typeface="ＭＳ Ｐゴシック" charset="0"/>
              </a:rPr>
              <a:t>No visitors allowed in the lodge after hours without prior approval from the lodge management, and no overnight guests without approval from your ISU Sponsor (Children, Spouse and Parents excluded)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420454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872067" y="1803094"/>
            <a:ext cx="7408333" cy="4604131"/>
          </a:xfrm>
        </p:spPr>
        <p:txBody>
          <a:bodyPr>
            <a:normAutofit lnSpcReduction="10000"/>
          </a:bodyPr>
          <a:lstStyle/>
          <a:p>
            <a:pPr>
              <a:lnSpc>
                <a:spcPct val="80000"/>
              </a:lnSpc>
            </a:pPr>
            <a:r>
              <a:rPr lang="en-US" dirty="0">
                <a:latin typeface="Times New Roman" charset="0"/>
                <a:ea typeface="ＭＳ Ｐゴシック" charset="0"/>
              </a:rPr>
              <a:t>NASA Lodge Quiet Hours are 10pm-6am</a:t>
            </a:r>
          </a:p>
          <a:p>
            <a:pPr>
              <a:lnSpc>
                <a:spcPct val="80000"/>
              </a:lnSpc>
            </a:pPr>
            <a:r>
              <a:rPr lang="en-US" dirty="0">
                <a:latin typeface="Times New Roman" charset="0"/>
                <a:ea typeface="ＭＳ Ｐゴシック" charset="0"/>
              </a:rPr>
              <a:t>Stay away from, and out of, unoccupied buildings on Center.</a:t>
            </a:r>
          </a:p>
          <a:p>
            <a:pPr>
              <a:lnSpc>
                <a:spcPct val="80000"/>
              </a:lnSpc>
            </a:pPr>
            <a:r>
              <a:rPr lang="en-US" dirty="0">
                <a:latin typeface="Times New Roman" charset="0"/>
                <a:ea typeface="ＭＳ Ｐゴシック" charset="0"/>
              </a:rPr>
              <a:t>When you go out in town do not show your NASA ID or display it on your person in public for security reasons.</a:t>
            </a:r>
          </a:p>
          <a:p>
            <a:pPr>
              <a:lnSpc>
                <a:spcPct val="80000"/>
              </a:lnSpc>
            </a:pPr>
            <a:r>
              <a:rPr lang="en-US" dirty="0">
                <a:latin typeface="Times New Roman" charset="0"/>
                <a:ea typeface="ＭＳ Ｐゴシック" charset="0"/>
              </a:rPr>
              <a:t>Carry some sort of personal identification with you at all times on and off Center.</a:t>
            </a:r>
          </a:p>
          <a:p>
            <a:pPr>
              <a:lnSpc>
                <a:spcPct val="80000"/>
              </a:lnSpc>
            </a:pPr>
            <a:r>
              <a:rPr lang="en-US" dirty="0">
                <a:latin typeface="Times New Roman" charset="0"/>
                <a:ea typeface="ＭＳ Ｐゴシック" charset="0"/>
              </a:rPr>
              <a:t>Keep your vehicle and lodge room doors/windows locked. Personal items should be kept out of  public view.</a:t>
            </a:r>
          </a:p>
          <a:p>
            <a:pPr>
              <a:lnSpc>
                <a:spcPct val="80000"/>
              </a:lnSpc>
            </a:pPr>
            <a:r>
              <a:rPr lang="en-US" dirty="0">
                <a:latin typeface="Times New Roman" charset="0"/>
                <a:ea typeface="ＭＳ Ｐゴシック" charset="0"/>
              </a:rPr>
              <a:t>Be aware of your surroundings and report suspicious activity to the police.</a:t>
            </a:r>
          </a:p>
          <a:p>
            <a:pPr>
              <a:lnSpc>
                <a:spcPct val="80000"/>
              </a:lnSpc>
            </a:pPr>
            <a:r>
              <a:rPr lang="en-US" dirty="0">
                <a:latin typeface="Times New Roman" charset="0"/>
                <a:ea typeface="ＭＳ Ｐゴシック" charset="0"/>
              </a:rPr>
              <a:t>Reminder: this is a Federal Reservation, not a public place! Have Fun, but be safe and courteous to others.</a:t>
            </a:r>
          </a:p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General Rules To Follow</a:t>
            </a:r>
            <a:r>
              <a:rPr lang="is-IS" dirty="0" smtClean="0"/>
              <a:t>…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513652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 xmlns:p14="http://schemas.microsoft.com/office/powerpoint/2010/main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7"/>
          <p:cNvSpPr>
            <a:spLocks noGrp="1" noChangeArrowheads="1"/>
          </p:cNvSpPr>
          <p:nvPr>
            <p:ph idx="4294967295"/>
          </p:nvPr>
        </p:nvSpPr>
        <p:spPr>
          <a:xfrm>
            <a:off x="1449234" y="1838253"/>
            <a:ext cx="7408862" cy="3978275"/>
          </a:xfrm>
        </p:spPr>
        <p:txBody>
          <a:bodyPr>
            <a:normAutofit fontScale="85000" lnSpcReduction="20000"/>
          </a:bodyPr>
          <a:lstStyle/>
          <a:p>
            <a:pPr marL="0" indent="0" eaLnBrk="1" hangingPunct="1">
              <a:lnSpc>
                <a:spcPct val="80000"/>
              </a:lnSpc>
              <a:buNone/>
            </a:pPr>
            <a:r>
              <a:rPr lang="en-US" sz="2800" b="1" dirty="0">
                <a:latin typeface="Times New Roman" charset="0"/>
                <a:ea typeface="ＭＳ Ｐゴシック" charset="0"/>
              </a:rPr>
              <a:t>Chief of Protective Services </a:t>
            </a:r>
            <a:r>
              <a:rPr lang="en-US" sz="2800" dirty="0">
                <a:latin typeface="Times New Roman" charset="0"/>
                <a:ea typeface="ＭＳ Ｐゴシック" charset="0"/>
              </a:rPr>
              <a:t>-</a:t>
            </a:r>
          </a:p>
          <a:p>
            <a:pPr lvl="1" eaLnBrk="1" hangingPunct="1">
              <a:lnSpc>
                <a:spcPct val="90000"/>
              </a:lnSpc>
              <a:buFontTx/>
              <a:buNone/>
            </a:pPr>
            <a:r>
              <a:rPr lang="en-US" sz="2400" dirty="0">
                <a:latin typeface="Times New Roman" charset="0"/>
                <a:ea typeface="ＭＳ Ｐゴシック" charset="0"/>
              </a:rPr>
              <a:t> Phil Snyder </a:t>
            </a:r>
            <a:r>
              <a:rPr lang="en-US" sz="2400" i="1" dirty="0">
                <a:latin typeface="Times New Roman" charset="0"/>
                <a:ea typeface="ＭＳ Ｐゴシック" charset="0"/>
              </a:rPr>
              <a:t>(650-604-4592)</a:t>
            </a:r>
          </a:p>
          <a:p>
            <a:pPr lvl="1" eaLnBrk="1" hangingPunct="1">
              <a:lnSpc>
                <a:spcPct val="90000"/>
              </a:lnSpc>
              <a:buFontTx/>
              <a:buNone/>
            </a:pPr>
            <a:endParaRPr lang="en-US" sz="1800" dirty="0">
              <a:latin typeface="Times New Roman" charset="0"/>
              <a:ea typeface="ＭＳ Ｐゴシック" charset="0"/>
            </a:endParaRPr>
          </a:p>
          <a:p>
            <a:pPr marL="0" indent="0" eaLnBrk="1" hangingPunct="1">
              <a:lnSpc>
                <a:spcPct val="80000"/>
              </a:lnSpc>
              <a:buNone/>
            </a:pPr>
            <a:r>
              <a:rPr lang="en-US" sz="2800" b="1" dirty="0">
                <a:latin typeface="Times New Roman" charset="0"/>
                <a:ea typeface="ＭＳ Ｐゴシック" charset="0"/>
              </a:rPr>
              <a:t>Center Chief of Security </a:t>
            </a:r>
            <a:r>
              <a:rPr lang="en-US" sz="2800" dirty="0">
                <a:latin typeface="Times New Roman" charset="0"/>
                <a:ea typeface="ＭＳ Ｐゴシック" charset="0"/>
              </a:rPr>
              <a:t>- </a:t>
            </a:r>
          </a:p>
          <a:p>
            <a:pPr lvl="1" eaLnBrk="1" hangingPunct="1">
              <a:lnSpc>
                <a:spcPct val="90000"/>
              </a:lnSpc>
              <a:buFontTx/>
              <a:buNone/>
            </a:pPr>
            <a:r>
              <a:rPr lang="en-US" sz="2400" dirty="0">
                <a:latin typeface="Times New Roman" charset="0"/>
                <a:ea typeface="ＭＳ Ｐゴシック" charset="0"/>
              </a:rPr>
              <a:t> Ken Silverman </a:t>
            </a:r>
            <a:r>
              <a:rPr lang="en-US" sz="2400" i="1" dirty="0">
                <a:latin typeface="Times New Roman" charset="0"/>
                <a:ea typeface="ＭＳ Ｐゴシック" charset="0"/>
              </a:rPr>
              <a:t>(650-604-4054)</a:t>
            </a:r>
          </a:p>
          <a:p>
            <a:pPr lvl="1" eaLnBrk="1" hangingPunct="1">
              <a:lnSpc>
                <a:spcPct val="90000"/>
              </a:lnSpc>
              <a:buFontTx/>
              <a:buNone/>
            </a:pPr>
            <a:endParaRPr lang="en-US" sz="1800" dirty="0">
              <a:latin typeface="Times New Roman" charset="0"/>
              <a:ea typeface="ＭＳ Ｐゴシック" charset="0"/>
            </a:endParaRPr>
          </a:p>
          <a:p>
            <a:pPr marL="0" indent="0" eaLnBrk="1" hangingPunct="1">
              <a:lnSpc>
                <a:spcPct val="80000"/>
              </a:lnSpc>
              <a:buNone/>
            </a:pPr>
            <a:r>
              <a:rPr lang="en-US" sz="2800" b="1" dirty="0">
                <a:latin typeface="Times New Roman" charset="0"/>
                <a:ea typeface="ＭＳ Ｐゴシック" charset="0"/>
              </a:rPr>
              <a:t>Police Operations Chief </a:t>
            </a:r>
            <a:r>
              <a:rPr lang="en-US" sz="2800" dirty="0" smtClean="0">
                <a:latin typeface="Times New Roman" charset="0"/>
                <a:ea typeface="ＭＳ Ｐゴシック" charset="0"/>
              </a:rPr>
              <a:t>–</a:t>
            </a:r>
            <a:endParaRPr lang="en-US" sz="2800" dirty="0">
              <a:latin typeface="Times New Roman" charset="0"/>
              <a:ea typeface="ＭＳ Ｐゴシック" charset="0"/>
            </a:endParaRPr>
          </a:p>
          <a:p>
            <a:pPr lvl="1" eaLnBrk="1" hangingPunct="1">
              <a:lnSpc>
                <a:spcPct val="90000"/>
              </a:lnSpc>
              <a:buFontTx/>
              <a:buNone/>
            </a:pPr>
            <a:r>
              <a:rPr lang="en-US" sz="2400" dirty="0" smtClean="0">
                <a:latin typeface="Times New Roman" charset="0"/>
                <a:ea typeface="ＭＳ Ｐゴシック" charset="0"/>
              </a:rPr>
              <a:t>James </a:t>
            </a:r>
            <a:r>
              <a:rPr lang="en-US" sz="2400" dirty="0">
                <a:latin typeface="Times New Roman" charset="0"/>
                <a:ea typeface="ＭＳ Ｐゴシック" charset="0"/>
              </a:rPr>
              <a:t>Pope </a:t>
            </a:r>
            <a:r>
              <a:rPr lang="en-US" sz="2400" i="1" dirty="0">
                <a:latin typeface="Times New Roman" charset="0"/>
                <a:ea typeface="ＭＳ Ｐゴシック" charset="0"/>
              </a:rPr>
              <a:t>(650-604-1784</a:t>
            </a:r>
            <a:r>
              <a:rPr lang="en-US" sz="2400" i="1" dirty="0" smtClean="0">
                <a:latin typeface="Times New Roman" charset="0"/>
                <a:ea typeface="ＭＳ Ｐゴシック" charset="0"/>
              </a:rPr>
              <a:t>)</a:t>
            </a:r>
          </a:p>
          <a:p>
            <a:pPr lvl="1" eaLnBrk="1" hangingPunct="1">
              <a:lnSpc>
                <a:spcPct val="90000"/>
              </a:lnSpc>
              <a:buFontTx/>
              <a:buNone/>
            </a:pPr>
            <a:endParaRPr lang="en-US" sz="2400" b="1" i="1" dirty="0" smtClean="0">
              <a:latin typeface="Times New Roman" charset="0"/>
              <a:ea typeface="ＭＳ Ｐゴシック" charset="0"/>
            </a:endParaRPr>
          </a:p>
          <a:p>
            <a:pPr lvl="1" eaLnBrk="1" hangingPunct="1">
              <a:lnSpc>
                <a:spcPct val="90000"/>
              </a:lnSpc>
              <a:buFontTx/>
              <a:buNone/>
            </a:pPr>
            <a:r>
              <a:rPr lang="en-US" sz="2800" b="1" dirty="0" smtClean="0">
                <a:latin typeface="Times New Roman" charset="0"/>
                <a:ea typeface="ＭＳ Ｐゴシック" charset="0"/>
              </a:rPr>
              <a:t>Operations </a:t>
            </a:r>
            <a:r>
              <a:rPr lang="en-US" sz="2800" b="1" dirty="0">
                <a:latin typeface="Times New Roman" charset="0"/>
                <a:ea typeface="ＭＳ Ｐゴシック" charset="0"/>
              </a:rPr>
              <a:t>Captain</a:t>
            </a:r>
            <a:r>
              <a:rPr lang="en-US" sz="2800" dirty="0">
                <a:latin typeface="Times New Roman" charset="0"/>
                <a:ea typeface="ＭＳ Ｐゴシック" charset="0"/>
              </a:rPr>
              <a:t> </a:t>
            </a:r>
            <a:r>
              <a:rPr lang="en-US" sz="2400" dirty="0">
                <a:latin typeface="Times New Roman" charset="0"/>
                <a:ea typeface="ＭＳ Ｐゴシック" charset="0"/>
              </a:rPr>
              <a:t>–</a:t>
            </a:r>
          </a:p>
          <a:p>
            <a:pPr lvl="1" eaLnBrk="1" hangingPunct="1">
              <a:lnSpc>
                <a:spcPct val="90000"/>
              </a:lnSpc>
              <a:buFontTx/>
              <a:buNone/>
            </a:pPr>
            <a:r>
              <a:rPr lang="en-US" sz="2400" dirty="0">
                <a:latin typeface="Times New Roman" charset="0"/>
                <a:ea typeface="ＭＳ Ｐゴシック" charset="0"/>
              </a:rPr>
              <a:t> John </a:t>
            </a:r>
            <a:r>
              <a:rPr lang="en-US" sz="2400" dirty="0" err="1">
                <a:latin typeface="Times New Roman" charset="0"/>
                <a:ea typeface="ＭＳ Ｐゴシック" charset="0"/>
              </a:rPr>
              <a:t>Nebres</a:t>
            </a:r>
            <a:r>
              <a:rPr lang="en-US" sz="2400" dirty="0">
                <a:latin typeface="Times New Roman" charset="0"/>
                <a:ea typeface="ＭＳ Ｐゴシック" charset="0"/>
              </a:rPr>
              <a:t> </a:t>
            </a:r>
            <a:r>
              <a:rPr lang="en-US" sz="2400" i="1" dirty="0">
                <a:latin typeface="Times New Roman" charset="0"/>
                <a:ea typeface="ＭＳ Ｐゴシック" charset="0"/>
              </a:rPr>
              <a:t>(650-604-1359)</a:t>
            </a:r>
          </a:p>
          <a:p>
            <a:pPr lvl="1" eaLnBrk="1" hangingPunct="1">
              <a:lnSpc>
                <a:spcPct val="90000"/>
              </a:lnSpc>
              <a:buFontTx/>
              <a:buNone/>
            </a:pPr>
            <a:endParaRPr lang="en-US" sz="1800" dirty="0">
              <a:latin typeface="Times New Roman" charset="0"/>
              <a:ea typeface="ＭＳ Ｐゴシック" charset="0"/>
            </a:endParaRPr>
          </a:p>
          <a:p>
            <a:pPr eaLnBrk="1" hangingPunct="1">
              <a:lnSpc>
                <a:spcPct val="80000"/>
              </a:lnSpc>
              <a:buFontTx/>
              <a:buBlip>
                <a:blip r:embed="rId2"/>
              </a:buBlip>
            </a:pPr>
            <a:r>
              <a:rPr lang="en-US" sz="2800" b="1" dirty="0">
                <a:latin typeface="Times New Roman" charset="0"/>
                <a:ea typeface="ＭＳ Ｐゴシック" charset="0"/>
              </a:rPr>
              <a:t>Police Shift Supervisor </a:t>
            </a:r>
            <a:r>
              <a:rPr lang="en-US" sz="2800" dirty="0">
                <a:latin typeface="Times New Roman" charset="0"/>
                <a:ea typeface="ＭＳ Ｐゴシック" charset="0"/>
              </a:rPr>
              <a:t>-</a:t>
            </a:r>
          </a:p>
          <a:p>
            <a:pPr lvl="1" eaLnBrk="1" hangingPunct="1">
              <a:lnSpc>
                <a:spcPct val="90000"/>
              </a:lnSpc>
              <a:buFontTx/>
              <a:buNone/>
            </a:pPr>
            <a:r>
              <a:rPr lang="en-US" sz="2400" dirty="0">
                <a:latin typeface="Times New Roman" charset="0"/>
                <a:ea typeface="ＭＳ Ｐゴシック" charset="0"/>
              </a:rPr>
              <a:t>On Duty Lieutenant 24/7 </a:t>
            </a:r>
            <a:r>
              <a:rPr lang="en-US" sz="2400" i="1" dirty="0">
                <a:latin typeface="Times New Roman" charset="0"/>
                <a:ea typeface="ＭＳ Ｐゴシック" charset="0"/>
              </a:rPr>
              <a:t>(650-604-5416)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97617" y="971471"/>
            <a:ext cx="78530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u="sng" dirty="0" smtClean="0"/>
              <a:t>Law Enforcement &amp; Security Contact Information</a:t>
            </a:r>
            <a:endParaRPr lang="en-US" sz="2800" b="1" u="sng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18096" y="1858286"/>
            <a:ext cx="2540000" cy="1778000"/>
          </a:xfrm>
          <a:prstGeom prst="rect">
            <a:avLst/>
          </a:prstGeom>
        </p:spPr>
      </p:pic>
      <p:pic>
        <p:nvPicPr>
          <p:cNvPr id="8" name="Picture 7" descr="cid:AB3EFC1A-A990-4020-B525-A882FC862012"/>
          <p:cNvPicPr>
            <a:picLocks noChangeAspect="1" noChangeArrowheads="1"/>
          </p:cNvPicPr>
          <p:nvPr/>
        </p:nvPicPr>
        <p:blipFill>
          <a:blip r:embed="rId4" r:link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8624" y="3970637"/>
            <a:ext cx="1881962" cy="184589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002986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u="sng" dirty="0" smtClean="0">
                <a:solidFill>
                  <a:srgbClr val="FFFF00"/>
                </a:solidFill>
              </a:rPr>
              <a:t>Protective Services Office</a:t>
            </a:r>
            <a:endParaRPr lang="en-US" b="1" u="sng" dirty="0">
              <a:solidFill>
                <a:srgbClr val="FFFF00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403600" y="5626100"/>
            <a:ext cx="5740400" cy="12319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214411" y="1789244"/>
            <a:ext cx="6702432" cy="40626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				Presented by:</a:t>
            </a:r>
            <a:endParaRPr lang="en-US" sz="3600" dirty="0" smtClean="0"/>
          </a:p>
          <a:p>
            <a:r>
              <a:rPr lang="en-US" sz="3600" dirty="0" smtClean="0"/>
              <a:t>Kenneth M. Silverman</a:t>
            </a:r>
          </a:p>
          <a:p>
            <a:r>
              <a:rPr lang="en-US" sz="3600" dirty="0" smtClean="0"/>
              <a:t>Chief of Security</a:t>
            </a:r>
          </a:p>
          <a:p>
            <a:r>
              <a:rPr lang="en-US" sz="3600" dirty="0" smtClean="0"/>
              <a:t>Building 15, </a:t>
            </a:r>
            <a:r>
              <a:rPr lang="en-US" sz="3600" smtClean="0"/>
              <a:t>Room 140</a:t>
            </a:r>
            <a:endParaRPr lang="en-US" sz="3600" dirty="0" smtClean="0"/>
          </a:p>
          <a:p>
            <a:r>
              <a:rPr lang="en-US" sz="3600" dirty="0" smtClean="0"/>
              <a:t>24 hour dispatch:650-604-5416</a:t>
            </a:r>
            <a:endParaRPr lang="en-US" sz="3600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/>
          </a:p>
        </p:txBody>
      </p:sp>
      <p:pic>
        <p:nvPicPr>
          <p:cNvPr id="6" name="Picture 5" descr="cid:AB3EFC1A-A990-4020-B525-A882FC862012"/>
          <p:cNvPicPr>
            <a:picLocks noChangeAspect="1" noChangeArrowheads="1"/>
          </p:cNvPicPr>
          <p:nvPr/>
        </p:nvPicPr>
        <p:blipFill>
          <a:blip r:embed="rId4" r:link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1371" y="4703154"/>
            <a:ext cx="1881962" cy="184589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364940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 xmlns:p14="http://schemas.microsoft.com/office/powerpoint/2010/main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711890"/>
            <a:ext cx="7662864" cy="4164582"/>
          </a:xfrm>
        </p:spPr>
        <p:txBody>
          <a:bodyPr/>
          <a:lstStyle/>
          <a:p>
            <a:r>
              <a:rPr lang="en-US" dirty="0" smtClean="0"/>
              <a:t>Providing a safe and secure environment for the employees, residents, contractors and visitors</a:t>
            </a:r>
          </a:p>
          <a:p>
            <a:pPr marL="0" indent="0">
              <a:buNone/>
            </a:pPr>
            <a:endParaRPr lang="en-US" dirty="0" smtClean="0"/>
          </a:p>
          <a:p>
            <a:r>
              <a:rPr lang="en-US" dirty="0" smtClean="0"/>
              <a:t>9-1-1 Emergency Dispatch Center for Law Enforcement, Security, Fire and Medical Services</a:t>
            </a:r>
          </a:p>
          <a:p>
            <a:pPr marL="0" indent="0">
              <a:buNone/>
            </a:pPr>
            <a:endParaRPr lang="en-US" dirty="0" smtClean="0"/>
          </a:p>
          <a:p>
            <a:r>
              <a:rPr lang="en-US" dirty="0" smtClean="0"/>
              <a:t>Lock and Key Services, Personnel Security and Badging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u="sng" dirty="0" smtClean="0">
                <a:solidFill>
                  <a:srgbClr val="FFFF00"/>
                </a:solidFill>
              </a:rPr>
              <a:t>Our Responsibilities</a:t>
            </a:r>
            <a:endParaRPr lang="en-US" b="1" u="sng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16185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t="-109" b="10326"/>
          <a:stretch/>
        </p:blipFill>
        <p:spPr>
          <a:xfrm>
            <a:off x="478564" y="-136733"/>
            <a:ext cx="9144000" cy="6836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2966110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u="sng" dirty="0" smtClean="0">
                <a:solidFill>
                  <a:srgbClr val="FFFF00"/>
                </a:solidFill>
              </a:rPr>
              <a:t>ACCESS CONTROL</a:t>
            </a:r>
            <a:endParaRPr lang="en-US" b="1" u="sng" dirty="0">
              <a:solidFill>
                <a:srgbClr val="FFFF00"/>
              </a:solidFill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00046" y="1704233"/>
            <a:ext cx="4218512" cy="418266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sp>
        <p:nvSpPr>
          <p:cNvPr id="8" name="Content Placeholder 2"/>
          <p:cNvSpPr>
            <a:spLocks noGrp="1"/>
          </p:cNvSpPr>
          <p:nvPr>
            <p:ph idx="1"/>
          </p:nvPr>
        </p:nvSpPr>
        <p:spPr>
          <a:xfrm>
            <a:off x="457200" y="2021013"/>
            <a:ext cx="4457448" cy="4245979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dirty="0" smtClean="0"/>
              <a:t>Requirements for Entry :</a:t>
            </a:r>
          </a:p>
          <a:p>
            <a:r>
              <a:rPr lang="en-US" u="sng" dirty="0" smtClean="0"/>
              <a:t>NASA RESEARCH PARK</a:t>
            </a:r>
            <a:r>
              <a:rPr lang="en-US" dirty="0" smtClean="0"/>
              <a:t>:     </a:t>
            </a:r>
            <a:r>
              <a:rPr lang="en-US" dirty="0" smtClean="0">
                <a:solidFill>
                  <a:srgbClr val="FF0000"/>
                </a:solidFill>
              </a:rPr>
              <a:t>Valid</a:t>
            </a:r>
            <a:r>
              <a:rPr lang="en-US" dirty="0" smtClean="0"/>
              <a:t> U.S. Gov’t Picture ID &amp; legitimate business purpose</a:t>
            </a:r>
          </a:p>
          <a:p>
            <a:r>
              <a:rPr lang="en-US" u="sng" dirty="0" smtClean="0"/>
              <a:t>AMES RESEARCH CENTER:</a:t>
            </a:r>
          </a:p>
          <a:p>
            <a:pPr lvl="1"/>
            <a:r>
              <a:rPr lang="en-US" dirty="0" smtClean="0"/>
              <a:t>NASA BADGE</a:t>
            </a:r>
          </a:p>
          <a:p>
            <a:pPr lvl="1"/>
            <a:r>
              <a:rPr lang="en-US" dirty="0" smtClean="0"/>
              <a:t>NASA Visitor Pass</a:t>
            </a:r>
          </a:p>
          <a:p>
            <a:pPr lvl="2"/>
            <a:r>
              <a:rPr lang="en-US" dirty="0" smtClean="0"/>
              <a:t>Business Hours: </a:t>
            </a:r>
            <a:r>
              <a:rPr lang="en-US" b="1" i="1" dirty="0" smtClean="0"/>
              <a:t>M-F 0600-1700</a:t>
            </a:r>
          </a:p>
          <a:p>
            <a:pPr lvl="2"/>
            <a:r>
              <a:rPr lang="en-US" dirty="0" smtClean="0"/>
              <a:t>After Hours: </a:t>
            </a:r>
            <a:r>
              <a:rPr lang="en-US" b="1" i="1" dirty="0" smtClean="0"/>
              <a:t>M-F 1700-0600</a:t>
            </a:r>
            <a:r>
              <a:rPr lang="en-US" dirty="0" smtClean="0"/>
              <a:t>, Weekends, Holidays</a:t>
            </a:r>
            <a:endParaRPr lang="en-US" dirty="0"/>
          </a:p>
          <a:p>
            <a:pPr lvl="1"/>
            <a:r>
              <a:rPr lang="en-US" dirty="0" smtClean="0"/>
              <a:t>Military ID, Business Purpose</a:t>
            </a:r>
          </a:p>
        </p:txBody>
      </p:sp>
    </p:spTree>
    <p:extLst>
      <p:ext uri="{BB962C8B-B14F-4D97-AF65-F5344CB8AC3E}">
        <p14:creationId xmlns:p14="http://schemas.microsoft.com/office/powerpoint/2010/main" val="24424381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xmlns:p14="http://schemas.microsoft.com/office/powerpoint/2010/main"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1371600"/>
            <a:ext cx="3812645" cy="673423"/>
          </a:xfrm>
        </p:spPr>
        <p:txBody>
          <a:bodyPr/>
          <a:lstStyle/>
          <a:p>
            <a:r>
              <a:rPr lang="en-US" b="1" u="sng" dirty="0" smtClean="0">
                <a:solidFill>
                  <a:srgbClr val="FFFF00"/>
                </a:solidFill>
              </a:rPr>
              <a:t>NASA BADGING</a:t>
            </a:r>
            <a:endParaRPr lang="en-US" b="1" u="sng" dirty="0">
              <a:solidFill>
                <a:srgbClr val="FFFF00"/>
              </a:solidFill>
            </a:endParaRPr>
          </a:p>
        </p:txBody>
      </p:sp>
      <p:sp>
        <p:nvSpPr>
          <p:cNvPr id="7" name="Text Placeholder 6"/>
          <p:cNvSpPr>
            <a:spLocks noGrp="1"/>
          </p:cNvSpPr>
          <p:nvPr>
            <p:ph type="body" sz="half" idx="2"/>
          </p:nvPr>
        </p:nvSpPr>
        <p:spPr>
          <a:xfrm>
            <a:off x="4404360" y="2045023"/>
            <a:ext cx="4282440" cy="2795428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EMPLOYEE BADGING </a:t>
            </a:r>
            <a:r>
              <a:rPr lang="en-US" i="1" dirty="0" smtClean="0"/>
              <a:t>Bldg. </a:t>
            </a:r>
            <a:r>
              <a:rPr lang="en-US" i="1" dirty="0"/>
              <a:t>15 Ext. 4-0660 </a:t>
            </a:r>
            <a:r>
              <a:rPr lang="en-US" dirty="0" smtClean="0"/>
              <a:t>:</a:t>
            </a:r>
          </a:p>
          <a:p>
            <a:r>
              <a:rPr lang="en-US" dirty="0"/>
              <a:t>	</a:t>
            </a:r>
            <a:r>
              <a:rPr lang="en-US" dirty="0" smtClean="0"/>
              <a:t>NASA Civil Servants</a:t>
            </a:r>
          </a:p>
          <a:p>
            <a:r>
              <a:rPr lang="en-US" dirty="0" smtClean="0"/>
              <a:t>	Resident Agencies</a:t>
            </a:r>
          </a:p>
          <a:p>
            <a:r>
              <a:rPr lang="en-US" dirty="0" smtClean="0"/>
              <a:t>	Tenants</a:t>
            </a:r>
          </a:p>
          <a:p>
            <a:r>
              <a:rPr lang="en-US" dirty="0"/>
              <a:t>	</a:t>
            </a:r>
            <a:r>
              <a:rPr lang="en-US" dirty="0" smtClean="0"/>
              <a:t>Partners</a:t>
            </a:r>
          </a:p>
          <a:p>
            <a:r>
              <a:rPr lang="en-US" dirty="0" smtClean="0"/>
              <a:t>	Visitors</a:t>
            </a:r>
          </a:p>
          <a:p>
            <a:r>
              <a:rPr lang="en-US" dirty="0" smtClean="0"/>
              <a:t>VISITOR PASSES </a:t>
            </a:r>
            <a:r>
              <a:rPr lang="en-US" i="1" dirty="0" smtClean="0"/>
              <a:t>Bldg. 26 Ext. 4-1500</a:t>
            </a:r>
          </a:p>
          <a:p>
            <a:r>
              <a:rPr lang="en-US" dirty="0"/>
              <a:t>	</a:t>
            </a:r>
            <a:r>
              <a:rPr lang="en-US" dirty="0" smtClean="0"/>
              <a:t>U.S. Citizens</a:t>
            </a:r>
          </a:p>
          <a:p>
            <a:r>
              <a:rPr lang="en-US" dirty="0" smtClean="0"/>
              <a:t>	Foreign Nationals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type="pic" idx="1"/>
          </p:nvPr>
        </p:nvPicPr>
        <p:blipFill>
          <a:blip r:embed="rId2"/>
          <a:srcRect t="339" b="339"/>
          <a:stretch>
            <a:fillRect/>
          </a:stretch>
        </p:blipFill>
        <p:spPr/>
      </p:pic>
      <p:sp>
        <p:nvSpPr>
          <p:cNvPr id="8" name="4-Point Star 7"/>
          <p:cNvSpPr/>
          <p:nvPr/>
        </p:nvSpPr>
        <p:spPr>
          <a:xfrm>
            <a:off x="491326" y="5200862"/>
            <a:ext cx="1029005" cy="954883"/>
          </a:xfrm>
          <a:prstGeom prst="star4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1520331" y="5509414"/>
            <a:ext cx="590881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Report </a:t>
            </a:r>
            <a:r>
              <a:rPr lang="en-US" b="1" u="sng" dirty="0" smtClean="0">
                <a:solidFill>
                  <a:srgbClr val="FF0000"/>
                </a:solidFill>
              </a:rPr>
              <a:t>ALL</a:t>
            </a:r>
            <a:r>
              <a:rPr lang="en-US" dirty="0" smtClean="0"/>
              <a:t> lost/stolen badges &amp; passes immediately</a:t>
            </a:r>
          </a:p>
          <a:p>
            <a:r>
              <a:rPr lang="en-US" dirty="0" smtClean="0"/>
              <a:t> to your supervisor/sponsor, or Security via Dispatch 4-5416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218849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 uiExpand="1" build="p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SECURITY</a:t>
            </a:r>
            <a:endParaRPr lang="en-US" dirty="0"/>
          </a:p>
        </p:txBody>
      </p:sp>
      <p:pic>
        <p:nvPicPr>
          <p:cNvPr id="4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4705" y="2363466"/>
            <a:ext cx="1959751" cy="20027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352272" y="2428923"/>
            <a:ext cx="259206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Personnel (4-3400)</a:t>
            </a:r>
          </a:p>
          <a:p>
            <a:r>
              <a:rPr lang="en-US" dirty="0"/>
              <a:t>	</a:t>
            </a:r>
            <a:r>
              <a:rPr lang="en-US" dirty="0" smtClean="0"/>
              <a:t>-Security Clearances</a:t>
            </a:r>
          </a:p>
          <a:p>
            <a:r>
              <a:rPr lang="en-US" dirty="0" smtClean="0"/>
              <a:t>	-Backgrounds</a:t>
            </a:r>
          </a:p>
          <a:p>
            <a:r>
              <a:rPr lang="en-US" dirty="0"/>
              <a:t>	</a:t>
            </a:r>
            <a:r>
              <a:rPr lang="en-US" dirty="0" smtClean="0"/>
              <a:t>-Fingerprints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352272" y="3949319"/>
            <a:ext cx="183757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Physical (4-4344)</a:t>
            </a:r>
          </a:p>
          <a:p>
            <a:r>
              <a:rPr lang="en-US" dirty="0"/>
              <a:t>	</a:t>
            </a:r>
            <a:r>
              <a:rPr lang="en-US" dirty="0" smtClean="0"/>
              <a:t>-Perimeters</a:t>
            </a:r>
          </a:p>
          <a:p>
            <a:r>
              <a:rPr lang="en-US" dirty="0"/>
              <a:t>	</a:t>
            </a:r>
            <a:r>
              <a:rPr lang="en-US" dirty="0" smtClean="0"/>
              <a:t>-Buildings</a:t>
            </a:r>
          </a:p>
          <a:p>
            <a:r>
              <a:rPr lang="en-US" dirty="0"/>
              <a:t>	</a:t>
            </a:r>
            <a:r>
              <a:rPr lang="en-US" dirty="0" smtClean="0"/>
              <a:t>-Lighting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23084" y="5757104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pic>
        <p:nvPicPr>
          <p:cNvPr id="8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36164" y="2568448"/>
            <a:ext cx="1650636" cy="21222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352272" y="5295439"/>
            <a:ext cx="195761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Technical (4-4344)</a:t>
            </a:r>
          </a:p>
          <a:p>
            <a:r>
              <a:rPr lang="en-US" dirty="0"/>
              <a:t>	</a:t>
            </a:r>
            <a:r>
              <a:rPr lang="en-US" dirty="0" smtClean="0"/>
              <a:t>-Access Cards</a:t>
            </a:r>
          </a:p>
          <a:p>
            <a:r>
              <a:rPr lang="en-US" dirty="0"/>
              <a:t>	</a:t>
            </a:r>
            <a:r>
              <a:rPr lang="en-US" dirty="0" smtClean="0"/>
              <a:t>-Alarms</a:t>
            </a:r>
            <a:endParaRPr lang="en-US" dirty="0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51355" y="4331047"/>
            <a:ext cx="3121152" cy="23347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7509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xmlns:p14="http://schemas.microsoft.com/office/powerpoint/2010/main"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1"/>
          <p:cNvSpPr txBox="1">
            <a:spLocks/>
          </p:cNvSpPr>
          <p:nvPr/>
        </p:nvSpPr>
        <p:spPr>
          <a:xfrm>
            <a:off x="395842" y="1954217"/>
            <a:ext cx="7408333" cy="4069837"/>
          </a:xfrm>
          <a:prstGeom prst="roundRect">
            <a:avLst>
              <a:gd name="adj" fmla="val 3924"/>
            </a:avLst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 vert="horz" lIns="91440" tIns="45720" rIns="91440" bIns="45720" rtlCol="0">
            <a:normAutofit fontScale="85000" lnSpcReduction="20000"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None/>
              <a:defRPr sz="3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None/>
              <a:defRPr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None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None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None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None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None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None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None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All Vehicles entering the Center must comply with California Vehicle Code (CVC)</a:t>
            </a:r>
          </a:p>
          <a:p>
            <a:pPr lvl="1"/>
            <a:r>
              <a:rPr lang="en-US" dirty="0" smtClean="0"/>
              <a:t>This includes parked vehicles.</a:t>
            </a:r>
          </a:p>
          <a:p>
            <a:pPr lvl="1"/>
            <a:r>
              <a:rPr lang="en-US" dirty="0" smtClean="0"/>
              <a:t>Speed limit on center is </a:t>
            </a:r>
            <a:r>
              <a:rPr lang="en-US" b="1" u="sng" dirty="0" smtClean="0"/>
              <a:t>25mph</a:t>
            </a:r>
            <a:r>
              <a:rPr lang="en-US" dirty="0" smtClean="0"/>
              <a:t> unless otherwise posted.</a:t>
            </a:r>
          </a:p>
          <a:p>
            <a:pPr lvl="2"/>
            <a:r>
              <a:rPr lang="en-US" b="1" dirty="0" smtClean="0"/>
              <a:t>This is STRICTLY enforced at ALL times</a:t>
            </a:r>
            <a:r>
              <a:rPr lang="en-US" dirty="0" smtClean="0"/>
              <a:t>.</a:t>
            </a:r>
          </a:p>
          <a:p>
            <a:pPr lvl="1"/>
            <a:r>
              <a:rPr lang="en-US" dirty="0" smtClean="0"/>
              <a:t>Driving Privileges can be suspended for failure to comply with the TMP/CVC.</a:t>
            </a:r>
          </a:p>
          <a:p>
            <a:pPr lvl="1"/>
            <a:endParaRPr lang="en-US" dirty="0" smtClean="0"/>
          </a:p>
          <a:p>
            <a:pPr lvl="1"/>
            <a:r>
              <a:rPr lang="en-US" dirty="0" smtClean="0"/>
              <a:t>Proper driving habits are a </a:t>
            </a:r>
            <a:r>
              <a:rPr lang="en-US" b="1" dirty="0" smtClean="0"/>
              <a:t>MUST</a:t>
            </a:r>
            <a:r>
              <a:rPr lang="en-US" dirty="0" smtClean="0"/>
              <a:t> in order to maintain a safe environment on center.</a:t>
            </a:r>
          </a:p>
        </p:txBody>
      </p:sp>
      <p:sp>
        <p:nvSpPr>
          <p:cNvPr id="8" name="Title 2"/>
          <p:cNvSpPr>
            <a:spLocks noGrp="1"/>
          </p:cNvSpPr>
          <p:nvPr>
            <p:ph type="title"/>
          </p:nvPr>
        </p:nvSpPr>
        <p:spPr>
          <a:xfrm>
            <a:off x="296649" y="338328"/>
            <a:ext cx="3802627" cy="1252728"/>
          </a:xfrm>
        </p:spPr>
        <p:txBody>
          <a:bodyPr>
            <a:normAutofit fontScale="90000"/>
          </a:bodyPr>
          <a:lstStyle/>
          <a:p>
            <a:r>
              <a:rPr lang="en-US" b="1" u="sng" dirty="0" smtClean="0">
                <a:solidFill>
                  <a:srgbClr val="FFFF00"/>
                </a:solidFill>
              </a:rPr>
              <a:t>NASA AMES TRAFFIC </a:t>
            </a:r>
            <a:br>
              <a:rPr lang="en-US" b="1" u="sng" dirty="0" smtClean="0">
                <a:solidFill>
                  <a:srgbClr val="FFFF00"/>
                </a:solidFill>
              </a:rPr>
            </a:br>
            <a:r>
              <a:rPr lang="en-US" b="1" u="sng" dirty="0" smtClean="0">
                <a:solidFill>
                  <a:srgbClr val="FFFF00"/>
                </a:solidFill>
              </a:rPr>
              <a:t>MANAGEMENT PLAN (TMP)</a:t>
            </a:r>
            <a:endParaRPr lang="en-US" b="1" u="sng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0767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2"/>
          <p:cNvSpPr txBox="1">
            <a:spLocks/>
          </p:cNvSpPr>
          <p:nvPr/>
        </p:nvSpPr>
        <p:spPr>
          <a:xfrm>
            <a:off x="457200" y="326373"/>
            <a:ext cx="8229600" cy="1252728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b="1" u="sng" dirty="0" smtClean="0">
                <a:solidFill>
                  <a:srgbClr val="FFFF00"/>
                </a:solidFill>
              </a:rPr>
              <a:t>POLICE</a:t>
            </a:r>
            <a:endParaRPr lang="en-US" b="1" u="sng" dirty="0">
              <a:solidFill>
                <a:srgbClr val="FFFF00"/>
              </a:solidFill>
            </a:endParaRPr>
          </a:p>
        </p:txBody>
      </p:sp>
      <p:sp>
        <p:nvSpPr>
          <p:cNvPr id="7" name="Content Placeholder 1"/>
          <p:cNvSpPr txBox="1">
            <a:spLocks/>
          </p:cNvSpPr>
          <p:nvPr/>
        </p:nvSpPr>
        <p:spPr>
          <a:xfrm>
            <a:off x="0" y="1764987"/>
            <a:ext cx="6414395" cy="4566552"/>
          </a:xfrm>
          <a:prstGeom prst="rect">
            <a:avLst/>
          </a:prstGeom>
        </p:spPr>
        <p:txBody>
          <a:bodyPr>
            <a:normAutofit/>
          </a:bodyPr>
          <a:lstStyle>
            <a:lvl1pPr marL="274320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76263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55663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14300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46304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78308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10312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42316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74320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/>
            <a:r>
              <a:rPr lang="en-US" dirty="0" smtClean="0"/>
              <a:t>Center Patrols</a:t>
            </a:r>
          </a:p>
          <a:p>
            <a:pPr lvl="1"/>
            <a:r>
              <a:rPr lang="en-US" dirty="0" smtClean="0"/>
              <a:t>Crimes in Progress</a:t>
            </a:r>
          </a:p>
          <a:p>
            <a:pPr lvl="1"/>
            <a:r>
              <a:rPr lang="en-US" dirty="0" smtClean="0"/>
              <a:t>Calls for Service</a:t>
            </a:r>
          </a:p>
          <a:p>
            <a:pPr lvl="1"/>
            <a:r>
              <a:rPr lang="en-US" dirty="0" smtClean="0"/>
              <a:t>Traffic Enforcement / Accident Investigations</a:t>
            </a:r>
          </a:p>
          <a:p>
            <a:pPr lvl="1"/>
            <a:r>
              <a:rPr lang="en-US" dirty="0" smtClean="0"/>
              <a:t>Alarm Responses</a:t>
            </a:r>
          </a:p>
          <a:p>
            <a:pPr lvl="1"/>
            <a:r>
              <a:rPr lang="en-US" dirty="0" smtClean="0"/>
              <a:t>Miscellaneous Duties</a:t>
            </a:r>
          </a:p>
          <a:p>
            <a:pPr lvl="1"/>
            <a:r>
              <a:rPr lang="en-US" dirty="0" smtClean="0"/>
              <a:t>Enforcement of Federal Laws, State Laws and NASA Regulations</a:t>
            </a:r>
          </a:p>
          <a:p>
            <a:pPr lvl="1"/>
            <a:r>
              <a:rPr lang="en-US" i="1" dirty="0" smtClean="0"/>
              <a:t>Police Officer Federal Arrest Authority pursuant to Title 51 United States Code, Sections 20133 &amp; 20134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14395" y="4248680"/>
            <a:ext cx="2497311" cy="2213122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00158" y="5125250"/>
            <a:ext cx="494860" cy="41629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40073514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Waveform">
  <a:themeElements>
    <a:clrScheme name="BlackTie">
      <a:dk1>
        <a:srgbClr val="000000"/>
      </a:dk1>
      <a:lt1>
        <a:srgbClr val="FFFFFF"/>
      </a:lt1>
      <a:dk2>
        <a:srgbClr val="46464A"/>
      </a:dk2>
      <a:lt2>
        <a:srgbClr val="E3DCCF"/>
      </a:lt2>
      <a:accent1>
        <a:srgbClr val="6F6F74"/>
      </a:accent1>
      <a:accent2>
        <a:srgbClr val="A7B789"/>
      </a:accent2>
      <a:accent3>
        <a:srgbClr val="BEAE98"/>
      </a:accent3>
      <a:accent4>
        <a:srgbClr val="92A9B9"/>
      </a:accent4>
      <a:accent5>
        <a:srgbClr val="9C8265"/>
      </a:accent5>
      <a:accent6>
        <a:srgbClr val="8D6974"/>
      </a:accent6>
      <a:hlink>
        <a:srgbClr val="67AABF"/>
      </a:hlink>
      <a:folHlink>
        <a:srgbClr val="B1B5AB"/>
      </a:folHlink>
    </a:clrScheme>
    <a:fontScheme name="Waveform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aveform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Waveform.thmx</Template>
  <TotalTime>602</TotalTime>
  <Words>772</Words>
  <Application>Microsoft Office PowerPoint</Application>
  <PresentationFormat>On-screen Show (4:3)</PresentationFormat>
  <Paragraphs>150</Paragraphs>
  <Slides>17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3" baseType="lpstr">
      <vt:lpstr>ＭＳ Ｐゴシック</vt:lpstr>
      <vt:lpstr>Arial</vt:lpstr>
      <vt:lpstr>Candara</vt:lpstr>
      <vt:lpstr>Symbol</vt:lpstr>
      <vt:lpstr>Times New Roman</vt:lpstr>
      <vt:lpstr>Waveform</vt:lpstr>
      <vt:lpstr>PowerPoint Presentation</vt:lpstr>
      <vt:lpstr>Protective Services Office</vt:lpstr>
      <vt:lpstr>Our Responsibilities</vt:lpstr>
      <vt:lpstr>PowerPoint Presentation</vt:lpstr>
      <vt:lpstr>ACCESS CONTROL</vt:lpstr>
      <vt:lpstr>NASA BADGING</vt:lpstr>
      <vt:lpstr>SECURITY</vt:lpstr>
      <vt:lpstr>NASA AMES TRAFFIC  MANAGEMENT PLAN (TMP)</vt:lpstr>
      <vt:lpstr>PowerPoint Presentation</vt:lpstr>
      <vt:lpstr>POLICE CONT’D</vt:lpstr>
      <vt:lpstr>PowerPoint Presentation</vt:lpstr>
      <vt:lpstr>AMES FIRE DEPARTMENT</vt:lpstr>
      <vt:lpstr>Bicycle Operation</vt:lpstr>
      <vt:lpstr>Drive Your Bike</vt:lpstr>
      <vt:lpstr>General Rules To Follow…</vt:lpstr>
      <vt:lpstr>General Rules To Follow…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Hitchman, Logan A (ARC-JP)[American-Paragon Protective Services, LLC]</dc:creator>
  <cp:lastModifiedBy>Silverman, Kenneth M. (ARC-JP)</cp:lastModifiedBy>
  <cp:revision>35</cp:revision>
  <dcterms:created xsi:type="dcterms:W3CDTF">2016-06-18T14:15:20Z</dcterms:created>
  <dcterms:modified xsi:type="dcterms:W3CDTF">2016-08-24T16:32:19Z</dcterms:modified>
</cp:coreProperties>
</file>